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945" r:id="rId2"/>
  </p:sldIdLst>
  <p:sldSz cx="12192000" cy="6858000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88" autoAdjust="0"/>
    <p:restoredTop sz="94660"/>
  </p:normalViewPr>
  <p:slideViewPr>
    <p:cSldViewPr snapToGrid="0">
      <p:cViewPr varScale="1">
        <p:scale>
          <a:sx n="80" d="100"/>
          <a:sy n="80" d="100"/>
        </p:scale>
        <p:origin x="918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5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5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11C72EEF-45B7-4D04-8644-350628EF7F4F}" type="datetimeFigureOut">
              <a:rPr lang="ko-KR" altLang="en-US" smtClean="0"/>
              <a:t>2026-01-02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77959"/>
            <a:ext cx="5438140" cy="3909239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8134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8134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76250887-9ADD-4A63-8094-8D08602D9E69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83229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2E7F3E9-D3ED-4097-97CA-967D842438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D8613B3-2780-439B-8A77-6147E766AB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0FDBB5-E3E1-4312-95EC-EEE1FA5C94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2F7BC2-5630-4E00-A634-FA724510E8F5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693995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AFE969-2F44-4974-A0A8-527FF95671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1981DC-42B4-4362-ABD8-F7BE5FEA7B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6ACE5E9-EBC6-4858-8083-5837DCE319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7D862-9364-4A81-9507-E72D31325A01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753267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603152-8C53-41DD-8CC5-B08BBF17C3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0CB3690-D361-4B40-B34B-A9CB873DD7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97DC533-9375-4306-A914-F971B90A1B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083C98-5C48-414F-B01C-C605C146C09D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389234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/>
          </p:nvPr>
        </p:nvSpPr>
        <p:spPr>
          <a:xfrm>
            <a:off x="914400" y="609600"/>
            <a:ext cx="10363200" cy="548640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9F86A09-FDCC-417F-98C2-FC11432089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7982FF2-785F-4778-B487-FF15647046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E3AD4A5-082B-44FA-992E-19C69DAECD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DF233-0B3A-4C0D-92F7-5521E5219999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890653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제목, 내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080000" cy="198120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197600" y="4114800"/>
            <a:ext cx="5080000" cy="198120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CF12F16-7227-48E8-A5D6-C3BAF08D0D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C6390A33-1ABD-41B7-94E9-E862C92741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F169470E-8916-4EB7-B49A-1735BEF651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2A390B-E7B9-4FE8-BCFE-EA4C65411008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26489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FDC4FB-1B34-40A4-BE7C-DCB5F34A2D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AA0B52F-391C-4B34-A59B-44C21942DE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A8A6745-8356-4073-92B6-BFA837221A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DE0F7-D796-4CFD-BB2F-30F52AE3FDE2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35427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899774-C833-45DB-B0B4-498838F372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7EDCF3A-C719-4539-9462-D35903A369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A794F7A-C588-4042-A50E-F396260B4C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88FA95-2F01-4DDE-8DD7-4DCDE8C2C9C1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703577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723E19-0B1F-4C73-B699-D7CEDAD78A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8840F9A-2254-46EE-88C0-86C88403F5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AADD7B9-7A21-4686-8620-E421A5FF97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F5F64-D47D-4D45-9550-DBC78AA480F3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356589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4A021FA-7F2E-4632-93B1-1C26C030D9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5B7E77E-16CA-4EFD-8C82-032E2EB2EB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1D53283-B3DC-458C-8F39-780CF9DF7E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6470F2-C110-4A9D-A205-7E2635E5BBDD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849151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D6D9938-2D0A-4845-8C76-A85ECD38DB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0783F26-237F-4F1A-AEB5-2AB3977469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BAD9CD0-E152-41DC-ADE1-4878C15ECC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E836F-0F89-4CDC-8DC2-9EE6E546A5B7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693593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E378FBC-E36F-47CF-88B1-E0D24D9CFF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D5E1B77-7389-4ECF-9FD5-3F659B0A9F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90B0C4E-46DA-4BE6-8D2F-ADBA4EFAE5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246611-AA1D-46B6-BC74-845D1DDE1812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955689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6DC627-D5C4-4A2F-BE06-49ACD1296E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90FB72-1AAE-445A-84D9-8C44CEFC74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E8163E-F49A-4BFF-9AE4-0A9D5F4CA4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27AEAB-62C6-46E5-A606-EE9018A2600A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844377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10F91EF-9395-4508-A2A5-A3C1AB8CA2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80C8E7-51B1-4B96-9DCF-13A4A0ED6E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F9131A2-B4CF-42E9-B914-EE2E8A8CFE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84BD6-2134-4080-B25A-D591F14A86E9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285005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AD8C55D-D627-4813-A326-7C98F43641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유형을 편집하려면 누르십시오</a:t>
            </a:r>
            <a:r>
              <a:rPr lang="en-US" altLang="ko-KR"/>
              <a:t>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548D7FC-785A-4E99-BDDB-B351D3A5E4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문자열 유형을 편집하려면 누르십시오</a:t>
            </a:r>
            <a:r>
              <a:rPr lang="en-US" altLang="ko-KR"/>
              <a:t>.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세째 수준</a:t>
            </a:r>
          </a:p>
          <a:p>
            <a:pPr lvl="3"/>
            <a:r>
              <a:rPr lang="ko-KR" altLang="en-US"/>
              <a:t>네째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3E828B6-1499-4E53-A502-5A928464D89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1" hangingPunct="1">
              <a:defRPr sz="1400"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2E33F02-3DFB-4EC3-B009-5135E8A4AC8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latinLnBrk="1" hangingPunct="1">
              <a:defRPr sz="1400"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E90EC8E-72BF-4BF1-A25B-3B3D5A8EB1E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latinLnBrk="1" hangingPunct="1">
              <a:defRPr sz="1400"/>
            </a:lvl1pPr>
          </a:lstStyle>
          <a:p>
            <a:pPr>
              <a:defRPr/>
            </a:pPr>
            <a:fld id="{811F0B94-E70B-4D34-950C-87DFFF7B1796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037980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그룹 29">
            <a:extLst>
              <a:ext uri="{FF2B5EF4-FFF2-40B4-BE49-F238E27FC236}">
                <a16:creationId xmlns:a16="http://schemas.microsoft.com/office/drawing/2014/main" id="{E3C2FD80-7F01-A992-6370-49BA66977CA6}"/>
              </a:ext>
            </a:extLst>
          </p:cNvPr>
          <p:cNvGrpSpPr/>
          <p:nvPr/>
        </p:nvGrpSpPr>
        <p:grpSpPr>
          <a:xfrm>
            <a:off x="9615442" y="781325"/>
            <a:ext cx="895166" cy="545400"/>
            <a:chOff x="9615442" y="2341177"/>
            <a:chExt cx="895166" cy="545400"/>
          </a:xfrm>
        </p:grpSpPr>
        <p:sp>
          <p:nvSpPr>
            <p:cNvPr id="57" name="Rectangle 110">
              <a:extLst>
                <a:ext uri="{FF2B5EF4-FFF2-40B4-BE49-F238E27FC236}">
                  <a16:creationId xmlns:a16="http://schemas.microsoft.com/office/drawing/2014/main" id="{5E0B2D65-4B65-27B9-A10E-FDB87E4FAF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61855" y="2496816"/>
              <a:ext cx="748753" cy="38976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962025" eaLnBrk="0" fontAlgn="base" latinLnBrk="0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1" lang="ko-KR" altLang="en-US" sz="900" dirty="0">
                  <a:latin typeface="Times New Roman" panose="02020603050405020304" pitchFamily="18" charset="0"/>
                  <a:ea typeface="굴림" panose="020B0600000101010101" pitchFamily="50" charset="-127"/>
                </a:rPr>
                <a:t>융합전자반도체</a:t>
              </a:r>
              <a:endParaRPr kumimoji="1" lang="en-US" altLang="ko-KR" sz="900" dirty="0">
                <a:latin typeface="Times New Roman" panose="02020603050405020304" pitchFamily="18" charset="0"/>
                <a:ea typeface="굴림" panose="020B0600000101010101" pitchFamily="50" charset="-127"/>
              </a:endParaRPr>
            </a:p>
            <a:p>
              <a:pPr algn="ctr" defTabSz="962025" eaLnBrk="0" fontAlgn="base" latinLnBrk="0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1" lang="ko-KR" altLang="en-US" sz="900" dirty="0">
                  <a:latin typeface="Times New Roman" panose="02020603050405020304" pitchFamily="18" charset="0"/>
                  <a:ea typeface="굴림" panose="020B0600000101010101" pitchFamily="50" charset="-127"/>
                </a:rPr>
                <a:t>공학종합설계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C5CDB0BD-07F2-1799-AF9A-0E2CBA57CDD7}"/>
                </a:ext>
              </a:extLst>
            </p:cNvPr>
            <p:cNvSpPr txBox="1"/>
            <p:nvPr/>
          </p:nvSpPr>
          <p:spPr>
            <a:xfrm>
              <a:off x="9615442" y="2341177"/>
              <a:ext cx="543859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16000" indent="-216000">
                <a:buFont typeface="+mj-ea"/>
                <a:buAutoNum type="circleNumDbPlain"/>
              </a:pPr>
              <a:r>
                <a:rPr lang="en-US" altLang="ko-KR" sz="1200" b="1" dirty="0">
                  <a:latin typeface="Arial" pitchFamily="34" charset="0"/>
                  <a:cs typeface="Arial" pitchFamily="34" charset="0"/>
                </a:rPr>
                <a:t> </a:t>
              </a:r>
              <a:endParaRPr lang="ko-KR" altLang="en-US" sz="1200" b="1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7" name="Rectangle 74">
            <a:extLst>
              <a:ext uri="{FF2B5EF4-FFF2-40B4-BE49-F238E27FC236}">
                <a16:creationId xmlns:a16="http://schemas.microsoft.com/office/drawing/2014/main" id="{049BB2CC-27FE-8D20-727A-0D5CA48097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4734" y="1449290"/>
            <a:ext cx="750130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전자회로</a:t>
            </a:r>
            <a:r>
              <a:rPr kumimoji="1" lang="en-US" altLang="ko-KR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Ⅰ</a:t>
            </a:r>
          </a:p>
        </p:txBody>
      </p:sp>
      <p:sp>
        <p:nvSpPr>
          <p:cNvPr id="28" name="Rectangle 75">
            <a:extLst>
              <a:ext uri="{FF2B5EF4-FFF2-40B4-BE49-F238E27FC236}">
                <a16:creationId xmlns:a16="http://schemas.microsoft.com/office/drawing/2014/main" id="{E1390141-FB81-D900-CE39-56F6CAB629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3151" y="2496816"/>
            <a:ext cx="750130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반도체공학</a:t>
            </a:r>
            <a:r>
              <a:rPr kumimoji="1" lang="en-US" altLang="ko-KR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Ⅰ</a:t>
            </a:r>
          </a:p>
        </p:txBody>
      </p:sp>
      <p:sp>
        <p:nvSpPr>
          <p:cNvPr id="29" name="Rectangle 78">
            <a:extLst>
              <a:ext uri="{FF2B5EF4-FFF2-40B4-BE49-F238E27FC236}">
                <a16:creationId xmlns:a16="http://schemas.microsoft.com/office/drawing/2014/main" id="{C27994D1-2E0C-7437-76E0-1DFD22DF73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3151" y="933818"/>
            <a:ext cx="750130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신호 및 시스템</a:t>
            </a:r>
            <a:endParaRPr kumimoji="1" lang="en-US" altLang="ko-KR" sz="900" dirty="0">
              <a:latin typeface="Times New Roman" panose="02020603050405020304" pitchFamily="18" charset="0"/>
              <a:ea typeface="굴림" panose="020B0600000101010101" pitchFamily="50" charset="-127"/>
            </a:endParaRPr>
          </a:p>
        </p:txBody>
      </p:sp>
      <p:sp>
        <p:nvSpPr>
          <p:cNvPr id="31" name="Rectangle 81">
            <a:extLst>
              <a:ext uri="{FF2B5EF4-FFF2-40B4-BE49-F238E27FC236}">
                <a16:creationId xmlns:a16="http://schemas.microsoft.com/office/drawing/2014/main" id="{D1B3B5BA-E184-7C22-943F-F0B1845C3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5689" y="3003392"/>
            <a:ext cx="748753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응용수학</a:t>
            </a:r>
          </a:p>
        </p:txBody>
      </p:sp>
      <p:sp>
        <p:nvSpPr>
          <p:cNvPr id="32" name="Rectangle 83">
            <a:extLst>
              <a:ext uri="{FF2B5EF4-FFF2-40B4-BE49-F238E27FC236}">
                <a16:creationId xmlns:a16="http://schemas.microsoft.com/office/drawing/2014/main" id="{DD00E47F-CDDE-170E-50D2-B8C9976EA0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5689" y="1449290"/>
            <a:ext cx="748753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회로이론</a:t>
            </a:r>
          </a:p>
        </p:txBody>
      </p:sp>
      <p:sp>
        <p:nvSpPr>
          <p:cNvPr id="33" name="Rectangle 84">
            <a:extLst>
              <a:ext uri="{FF2B5EF4-FFF2-40B4-BE49-F238E27FC236}">
                <a16:creationId xmlns:a16="http://schemas.microsoft.com/office/drawing/2014/main" id="{B61B30EF-0F60-7C87-83C8-A0D3AD7AC6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5689" y="933818"/>
            <a:ext cx="748753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디지털공학</a:t>
            </a:r>
          </a:p>
        </p:txBody>
      </p:sp>
      <p:sp>
        <p:nvSpPr>
          <p:cNvPr id="34" name="Rectangle 88">
            <a:extLst>
              <a:ext uri="{FF2B5EF4-FFF2-40B4-BE49-F238E27FC236}">
                <a16:creationId xmlns:a16="http://schemas.microsoft.com/office/drawing/2014/main" id="{3ED62F74-DF1A-67B5-1677-5FCED40C55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4734" y="1962069"/>
            <a:ext cx="750130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전자회로</a:t>
            </a:r>
            <a:endParaRPr kumimoji="1" lang="en-US" altLang="ko-KR" sz="900" dirty="0">
              <a:solidFill>
                <a:srgbClr val="000000"/>
              </a:solidFill>
              <a:latin typeface="Times New Roman" panose="02020603050405020304" pitchFamily="18" charset="0"/>
              <a:ea typeface="굴림" panose="020B0600000101010101" pitchFamily="50" charset="-127"/>
            </a:endParaRP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실험</a:t>
            </a:r>
            <a:endParaRPr kumimoji="1" lang="en-US" altLang="ko-KR" sz="900" dirty="0">
              <a:solidFill>
                <a:srgbClr val="000000"/>
              </a:solidFill>
              <a:latin typeface="Times New Roman" panose="02020603050405020304" pitchFamily="18" charset="0"/>
              <a:ea typeface="굴림" panose="020B0600000101010101" pitchFamily="50" charset="-127"/>
            </a:endParaRPr>
          </a:p>
        </p:txBody>
      </p:sp>
      <p:sp>
        <p:nvSpPr>
          <p:cNvPr id="35" name="Rectangle 89">
            <a:extLst>
              <a:ext uri="{FF2B5EF4-FFF2-40B4-BE49-F238E27FC236}">
                <a16:creationId xmlns:a16="http://schemas.microsoft.com/office/drawing/2014/main" id="{7DC629AB-CF4E-B0A4-F004-AE35C14CF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4734" y="2496816"/>
            <a:ext cx="750130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반도체공학</a:t>
            </a:r>
            <a:r>
              <a:rPr kumimoji="1" lang="en-US" altLang="ko-KR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Ⅱ</a:t>
            </a:r>
          </a:p>
        </p:txBody>
      </p:sp>
      <p:sp>
        <p:nvSpPr>
          <p:cNvPr id="36" name="Rectangle 93">
            <a:extLst>
              <a:ext uri="{FF2B5EF4-FFF2-40B4-BE49-F238E27FC236}">
                <a16:creationId xmlns:a16="http://schemas.microsoft.com/office/drawing/2014/main" id="{2DD63EB9-E0AB-D0C2-3A98-CA84E1CC5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3230" y="1449290"/>
            <a:ext cx="748753" cy="3897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디지털</a:t>
            </a:r>
            <a:endParaRPr kumimoji="1" lang="en-US" altLang="ko-KR" sz="900" dirty="0">
              <a:latin typeface="Times New Roman" panose="02020603050405020304" pitchFamily="18" charset="0"/>
              <a:ea typeface="굴림" panose="020B0600000101010101" pitchFamily="50" charset="-127"/>
            </a:endParaRP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집적회로</a:t>
            </a:r>
            <a:endParaRPr kumimoji="1" lang="en-US" altLang="ko-KR" sz="900" dirty="0">
              <a:latin typeface="Times New Roman" panose="02020603050405020304" pitchFamily="18" charset="0"/>
              <a:ea typeface="굴림" panose="020B0600000101010101" pitchFamily="50" charset="-127"/>
            </a:endParaRPr>
          </a:p>
        </p:txBody>
      </p:sp>
      <p:sp>
        <p:nvSpPr>
          <p:cNvPr id="37" name="Rectangle 94">
            <a:extLst>
              <a:ext uri="{FF2B5EF4-FFF2-40B4-BE49-F238E27FC236}">
                <a16:creationId xmlns:a16="http://schemas.microsoft.com/office/drawing/2014/main" id="{7232EAF3-75D2-7647-B5D3-99F8845C19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9286" y="3003392"/>
            <a:ext cx="748753" cy="3897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AI </a:t>
            </a: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디지털</a:t>
            </a:r>
            <a:endParaRPr kumimoji="1" lang="en-US" altLang="ko-KR" sz="900" dirty="0">
              <a:latin typeface="Times New Roman" panose="02020603050405020304" pitchFamily="18" charset="0"/>
              <a:ea typeface="굴림" panose="020B0600000101010101" pitchFamily="50" charset="-127"/>
            </a:endParaRP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신호처리</a:t>
            </a: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및</a:t>
            </a:r>
            <a:r>
              <a:rPr kumimoji="1" lang="ko-KR" altLang="en-US" sz="900" dirty="0">
                <a:solidFill>
                  <a:srgbClr val="00B0F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 </a:t>
            </a: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실습</a:t>
            </a:r>
          </a:p>
        </p:txBody>
      </p:sp>
      <p:sp>
        <p:nvSpPr>
          <p:cNvPr id="38" name="Rectangle 99">
            <a:extLst>
              <a:ext uri="{FF2B5EF4-FFF2-40B4-BE49-F238E27FC236}">
                <a16:creationId xmlns:a16="http://schemas.microsoft.com/office/drawing/2014/main" id="{823BBB93-1FA8-3F76-4A80-4D9BB0172E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9286" y="1449290"/>
            <a:ext cx="748753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전자회로</a:t>
            </a:r>
            <a:r>
              <a:rPr kumimoji="1" lang="en-US" altLang="ko-KR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Ⅱ</a:t>
            </a:r>
          </a:p>
        </p:txBody>
      </p:sp>
      <p:sp>
        <p:nvSpPr>
          <p:cNvPr id="39" name="Rectangle 106">
            <a:extLst>
              <a:ext uri="{FF2B5EF4-FFF2-40B4-BE49-F238E27FC236}">
                <a16:creationId xmlns:a16="http://schemas.microsoft.com/office/drawing/2014/main" id="{03C2F7D0-BF57-9D37-AA0E-E54F17245F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3230" y="933818"/>
            <a:ext cx="748753" cy="3897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임베디드</a:t>
            </a:r>
            <a:endParaRPr kumimoji="1" lang="en-US" altLang="ko-KR" sz="900" dirty="0">
              <a:solidFill>
                <a:srgbClr val="000000"/>
              </a:solidFill>
              <a:latin typeface="Times New Roman" panose="02020603050405020304" pitchFamily="18" charset="0"/>
              <a:ea typeface="굴림" panose="020B0600000101010101" pitchFamily="50" charset="-127"/>
            </a:endParaRP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시스템설계</a:t>
            </a: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및 실습</a:t>
            </a:r>
          </a:p>
        </p:txBody>
      </p:sp>
      <p:sp>
        <p:nvSpPr>
          <p:cNvPr id="40" name="Rectangle 107">
            <a:extLst>
              <a:ext uri="{FF2B5EF4-FFF2-40B4-BE49-F238E27FC236}">
                <a16:creationId xmlns:a16="http://schemas.microsoft.com/office/drawing/2014/main" id="{46E3DBFD-9A6B-A21E-1261-B6E376B487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9286" y="1962069"/>
            <a:ext cx="748753" cy="389761"/>
          </a:xfrm>
          <a:prstGeom prst="rect">
            <a:avLst/>
          </a:prstGeom>
          <a:noFill/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SoC</a:t>
            </a: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설계</a:t>
            </a:r>
            <a:endParaRPr kumimoji="1" lang="en-US" altLang="ko-KR" sz="900" dirty="0">
              <a:latin typeface="Times New Roman" panose="02020603050405020304" pitchFamily="18" charset="0"/>
              <a:ea typeface="굴림" panose="020B0600000101010101" pitchFamily="50" charset="-127"/>
            </a:endParaRP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및 실습</a:t>
            </a:r>
          </a:p>
        </p:txBody>
      </p:sp>
      <p:sp>
        <p:nvSpPr>
          <p:cNvPr id="41" name="Rectangle 109">
            <a:extLst>
              <a:ext uri="{FF2B5EF4-FFF2-40B4-BE49-F238E27FC236}">
                <a16:creationId xmlns:a16="http://schemas.microsoft.com/office/drawing/2014/main" id="{41AEB91B-E00A-E33C-720F-BCC60261A6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61855" y="2496816"/>
            <a:ext cx="748753" cy="389761"/>
          </a:xfrm>
          <a:prstGeom prst="rect">
            <a:avLst/>
          </a:prstGeom>
          <a:noFill/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뉴로모픽</a:t>
            </a:r>
            <a:endParaRPr kumimoji="1" lang="en-US" altLang="ko-KR" sz="900" dirty="0">
              <a:latin typeface="Times New Roman" panose="02020603050405020304" pitchFamily="18" charset="0"/>
              <a:ea typeface="굴림" panose="020B0600000101010101" pitchFamily="50" charset="-127"/>
            </a:endParaRP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 err="1">
                <a:latin typeface="Times New Roman" panose="02020603050405020304" pitchFamily="18" charset="0"/>
                <a:ea typeface="굴림" panose="020B0600000101010101" pitchFamily="50" charset="-127"/>
              </a:rPr>
              <a:t>소자및시스템</a:t>
            </a:r>
            <a:endParaRPr kumimoji="1" lang="en-US" altLang="ko-KR" sz="900" dirty="0">
              <a:latin typeface="Times New Roman" panose="02020603050405020304" pitchFamily="18" charset="0"/>
              <a:ea typeface="굴림" panose="020B0600000101010101" pitchFamily="50" charset="-127"/>
            </a:endParaRPr>
          </a:p>
        </p:txBody>
      </p:sp>
      <p:sp>
        <p:nvSpPr>
          <p:cNvPr id="43" name="Rectangle 233">
            <a:extLst>
              <a:ext uri="{FF2B5EF4-FFF2-40B4-BE49-F238E27FC236}">
                <a16:creationId xmlns:a16="http://schemas.microsoft.com/office/drawing/2014/main" id="{D926B041-63F9-3840-E530-CD07387FE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136" y="515177"/>
            <a:ext cx="748753" cy="2607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0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1</a:t>
            </a:r>
            <a:r>
              <a:rPr kumimoji="1" lang="ko-KR" altLang="en-US" sz="10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학년 </a:t>
            </a:r>
            <a:r>
              <a:rPr kumimoji="1" lang="en-US" altLang="ko-KR" sz="10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1</a:t>
            </a:r>
            <a:r>
              <a:rPr kumimoji="1" lang="ko-KR" altLang="en-US" sz="10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학기</a:t>
            </a:r>
          </a:p>
        </p:txBody>
      </p:sp>
      <p:sp>
        <p:nvSpPr>
          <p:cNvPr id="44" name="Rectangle 234">
            <a:extLst>
              <a:ext uri="{FF2B5EF4-FFF2-40B4-BE49-F238E27FC236}">
                <a16:creationId xmlns:a16="http://schemas.microsoft.com/office/drawing/2014/main" id="{4E7BB71C-9988-40B2-1EF4-454F67E832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7224" y="515177"/>
            <a:ext cx="750130" cy="2607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0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1</a:t>
            </a:r>
            <a:r>
              <a:rPr kumimoji="1" lang="ko-KR" altLang="en-US" sz="10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학년 </a:t>
            </a:r>
            <a:r>
              <a:rPr kumimoji="1" lang="en-US" altLang="ko-KR" sz="10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2</a:t>
            </a:r>
            <a:r>
              <a:rPr kumimoji="1" lang="ko-KR" altLang="en-US" sz="10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학기</a:t>
            </a:r>
          </a:p>
        </p:txBody>
      </p:sp>
      <p:sp>
        <p:nvSpPr>
          <p:cNvPr id="45" name="Rectangle 235">
            <a:extLst>
              <a:ext uri="{FF2B5EF4-FFF2-40B4-BE49-F238E27FC236}">
                <a16:creationId xmlns:a16="http://schemas.microsoft.com/office/drawing/2014/main" id="{29D5A97F-29D8-941B-595A-27AAF24E13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5689" y="515177"/>
            <a:ext cx="748753" cy="2607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0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2</a:t>
            </a:r>
            <a:r>
              <a:rPr kumimoji="1" lang="ko-KR" altLang="en-US" sz="10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학년 </a:t>
            </a:r>
            <a:r>
              <a:rPr kumimoji="1" lang="en-US" altLang="ko-KR" sz="10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1</a:t>
            </a:r>
            <a:r>
              <a:rPr kumimoji="1" lang="ko-KR" altLang="en-US" sz="10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학기</a:t>
            </a:r>
          </a:p>
        </p:txBody>
      </p:sp>
      <p:sp>
        <p:nvSpPr>
          <p:cNvPr id="46" name="Rectangle 236">
            <a:extLst>
              <a:ext uri="{FF2B5EF4-FFF2-40B4-BE49-F238E27FC236}">
                <a16:creationId xmlns:a16="http://schemas.microsoft.com/office/drawing/2014/main" id="{B2FD33C0-AFB8-38A3-3EB1-2D94501DB4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3151" y="515177"/>
            <a:ext cx="750130" cy="2607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0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2</a:t>
            </a:r>
            <a:r>
              <a:rPr kumimoji="1" lang="ko-KR" altLang="en-US" sz="10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학년 </a:t>
            </a:r>
            <a:r>
              <a:rPr kumimoji="1" lang="en-US" altLang="ko-KR" sz="10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2</a:t>
            </a:r>
            <a:r>
              <a:rPr kumimoji="1" lang="ko-KR" altLang="en-US" sz="10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학기</a:t>
            </a:r>
          </a:p>
        </p:txBody>
      </p:sp>
      <p:sp>
        <p:nvSpPr>
          <p:cNvPr id="47" name="Rectangle 237">
            <a:extLst>
              <a:ext uri="{FF2B5EF4-FFF2-40B4-BE49-F238E27FC236}">
                <a16:creationId xmlns:a16="http://schemas.microsoft.com/office/drawing/2014/main" id="{5A94EF16-2FFF-B0C2-20FE-9E84FD26EA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4734" y="515177"/>
            <a:ext cx="748753" cy="2607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0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3</a:t>
            </a:r>
            <a:r>
              <a:rPr kumimoji="1" lang="ko-KR" altLang="en-US" sz="10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학년 </a:t>
            </a:r>
            <a:r>
              <a:rPr kumimoji="1" lang="en-US" altLang="ko-KR" sz="10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1</a:t>
            </a:r>
            <a:r>
              <a:rPr kumimoji="1" lang="ko-KR" altLang="en-US" sz="10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학기</a:t>
            </a:r>
          </a:p>
        </p:txBody>
      </p:sp>
      <p:sp>
        <p:nvSpPr>
          <p:cNvPr id="48" name="Rectangle 238">
            <a:extLst>
              <a:ext uri="{FF2B5EF4-FFF2-40B4-BE49-F238E27FC236}">
                <a16:creationId xmlns:a16="http://schemas.microsoft.com/office/drawing/2014/main" id="{FA7838AB-6470-3551-8DB0-F81A62F2B1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9286" y="515177"/>
            <a:ext cx="748753" cy="2607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0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3</a:t>
            </a:r>
            <a:r>
              <a:rPr kumimoji="1" lang="ko-KR" altLang="en-US" sz="10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학년 </a:t>
            </a:r>
            <a:r>
              <a:rPr kumimoji="1" lang="en-US" altLang="ko-KR" sz="10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2</a:t>
            </a:r>
            <a:r>
              <a:rPr kumimoji="1" lang="ko-KR" altLang="en-US" sz="10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학기</a:t>
            </a:r>
          </a:p>
        </p:txBody>
      </p:sp>
      <p:sp>
        <p:nvSpPr>
          <p:cNvPr id="49" name="Rectangle 239">
            <a:extLst>
              <a:ext uri="{FF2B5EF4-FFF2-40B4-BE49-F238E27FC236}">
                <a16:creationId xmlns:a16="http://schemas.microsoft.com/office/drawing/2014/main" id="{ED958EAE-F13D-693E-3992-804978C54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3230" y="523059"/>
            <a:ext cx="750130" cy="24503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0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4</a:t>
            </a:r>
            <a:r>
              <a:rPr kumimoji="1" lang="ko-KR" altLang="en-US" sz="10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학년 </a:t>
            </a:r>
            <a:r>
              <a:rPr kumimoji="1" lang="en-US" altLang="ko-KR" sz="10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1</a:t>
            </a:r>
            <a:r>
              <a:rPr kumimoji="1" lang="ko-KR" altLang="en-US" sz="10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학기</a:t>
            </a:r>
          </a:p>
        </p:txBody>
      </p:sp>
      <p:sp>
        <p:nvSpPr>
          <p:cNvPr id="50" name="Rectangle 240">
            <a:extLst>
              <a:ext uri="{FF2B5EF4-FFF2-40B4-BE49-F238E27FC236}">
                <a16:creationId xmlns:a16="http://schemas.microsoft.com/office/drawing/2014/main" id="{4926D72F-935F-CCBA-EE52-26F188F3C0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61855" y="515177"/>
            <a:ext cx="748753" cy="26079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0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4</a:t>
            </a:r>
            <a:r>
              <a:rPr kumimoji="1" lang="ko-KR" altLang="en-US" sz="10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학년 </a:t>
            </a:r>
            <a:r>
              <a:rPr kumimoji="1" lang="en-US" altLang="ko-KR" sz="10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2</a:t>
            </a:r>
            <a:r>
              <a:rPr kumimoji="1" lang="ko-KR" altLang="en-US" sz="10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학기</a:t>
            </a:r>
          </a:p>
        </p:txBody>
      </p:sp>
      <p:sp>
        <p:nvSpPr>
          <p:cNvPr id="51" name="Rectangle 325">
            <a:extLst>
              <a:ext uri="{FF2B5EF4-FFF2-40B4-BE49-F238E27FC236}">
                <a16:creationId xmlns:a16="http://schemas.microsoft.com/office/drawing/2014/main" id="{4C3A46E0-1219-776E-E991-9C6CAED68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4734" y="1609780"/>
            <a:ext cx="66066" cy="68781"/>
          </a:xfrm>
          <a:prstGeom prst="rect">
            <a:avLst/>
          </a:prstGeom>
          <a:noFill/>
          <a:ln w="3175" cap="rnd">
            <a:noFill/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kumimoji="1" lang="ko-KR" altLang="en-US" sz="2400" dirty="0">
              <a:solidFill>
                <a:srgbClr val="000000"/>
              </a:solidFill>
              <a:latin typeface="Times New Roman" panose="02020603050405020304" pitchFamily="18" charset="0"/>
              <a:ea typeface="굴림" panose="020B0600000101010101" pitchFamily="50" charset="-127"/>
            </a:endParaRPr>
          </a:p>
        </p:txBody>
      </p:sp>
      <p:sp>
        <p:nvSpPr>
          <p:cNvPr id="52" name="Rectangle 332">
            <a:extLst>
              <a:ext uri="{FF2B5EF4-FFF2-40B4-BE49-F238E27FC236}">
                <a16:creationId xmlns:a16="http://schemas.microsoft.com/office/drawing/2014/main" id="{CB1CEF74-3B9E-B8B4-FFE9-A7F11D748A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49376" y="2657306"/>
            <a:ext cx="66066" cy="68781"/>
          </a:xfrm>
          <a:prstGeom prst="rect">
            <a:avLst/>
          </a:prstGeom>
          <a:noFill/>
          <a:ln w="3175" cap="rnd">
            <a:noFill/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kumimoji="1" lang="ko-KR" altLang="en-US" sz="2400" dirty="0">
              <a:solidFill>
                <a:srgbClr val="000000"/>
              </a:solidFill>
              <a:latin typeface="Times New Roman" panose="02020603050405020304" pitchFamily="18" charset="0"/>
              <a:ea typeface="굴림" panose="020B0600000101010101" pitchFamily="50" charset="-127"/>
            </a:endParaRPr>
          </a:p>
        </p:txBody>
      </p:sp>
      <p:sp>
        <p:nvSpPr>
          <p:cNvPr id="53" name="Rectangle 346">
            <a:extLst>
              <a:ext uri="{FF2B5EF4-FFF2-40B4-BE49-F238E27FC236}">
                <a16:creationId xmlns:a16="http://schemas.microsoft.com/office/drawing/2014/main" id="{C0BBC024-297F-6055-B69F-85FA811FF1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9286" y="3163882"/>
            <a:ext cx="66066" cy="68781"/>
          </a:xfrm>
          <a:prstGeom prst="rect">
            <a:avLst/>
          </a:prstGeom>
          <a:noFill/>
          <a:ln w="3175" cap="rnd">
            <a:noFill/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kumimoji="1" lang="ko-KR" altLang="en-US" sz="2400" dirty="0">
              <a:solidFill>
                <a:srgbClr val="000000"/>
              </a:solidFill>
              <a:latin typeface="Times New Roman" panose="02020603050405020304" pitchFamily="18" charset="0"/>
              <a:ea typeface="굴림" panose="020B0600000101010101" pitchFamily="50" charset="-127"/>
            </a:endParaRPr>
          </a:p>
        </p:txBody>
      </p:sp>
      <p:sp>
        <p:nvSpPr>
          <p:cNvPr id="54" name="Rectangle 76">
            <a:extLst>
              <a:ext uri="{FF2B5EF4-FFF2-40B4-BE49-F238E27FC236}">
                <a16:creationId xmlns:a16="http://schemas.microsoft.com/office/drawing/2014/main" id="{17EF81E1-2F0E-F1AB-E898-4C5B772944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3151" y="1449290"/>
            <a:ext cx="750130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전자장</a:t>
            </a:r>
            <a:r>
              <a:rPr kumimoji="1" lang="en-US" altLang="ko-KR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 I</a:t>
            </a:r>
          </a:p>
        </p:txBody>
      </p:sp>
      <p:sp>
        <p:nvSpPr>
          <p:cNvPr id="55" name="Rectangle 86">
            <a:extLst>
              <a:ext uri="{FF2B5EF4-FFF2-40B4-BE49-F238E27FC236}">
                <a16:creationId xmlns:a16="http://schemas.microsoft.com/office/drawing/2014/main" id="{01A3270D-A0F9-89D4-60C4-EF4670F7E6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9286" y="4027462"/>
            <a:ext cx="748753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i="1" dirty="0">
                <a:latin typeface="Times New Roman" panose="02020603050405020304" pitchFamily="18" charset="0"/>
                <a:ea typeface="굴림" panose="020B0600000101010101" pitchFamily="50" charset="-127"/>
              </a:rPr>
              <a:t>운영체제</a:t>
            </a:r>
            <a:r>
              <a:rPr kumimoji="1" lang="en-US" altLang="ko-KR" sz="900" i="1" dirty="0">
                <a:latin typeface="Times New Roman" panose="02020603050405020304" pitchFamily="18" charset="0"/>
                <a:ea typeface="굴림" panose="020B0600000101010101" pitchFamily="50" charset="-127"/>
              </a:rPr>
              <a:t> </a:t>
            </a: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i="1" dirty="0">
                <a:latin typeface="Times New Roman" panose="02020603050405020304" pitchFamily="18" charset="0"/>
                <a:ea typeface="굴림" panose="020B0600000101010101" pitchFamily="50" charset="-127"/>
              </a:rPr>
              <a:t>및 시스템</a:t>
            </a:r>
            <a:endParaRPr kumimoji="1" lang="en-US" altLang="ko-KR" sz="900" i="1" dirty="0">
              <a:latin typeface="Times New Roman" panose="02020603050405020304" pitchFamily="18" charset="0"/>
              <a:ea typeface="굴림" panose="020B0600000101010101" pitchFamily="50" charset="-127"/>
            </a:endParaRP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i="1" dirty="0">
                <a:latin typeface="Times New Roman" panose="02020603050405020304" pitchFamily="18" charset="0"/>
                <a:ea typeface="굴림" panose="020B0600000101010101" pitchFamily="50" charset="-127"/>
              </a:rPr>
              <a:t>프로그래밍</a:t>
            </a:r>
            <a:endParaRPr kumimoji="1" lang="en-US" altLang="ko-KR" sz="900" i="1" dirty="0">
              <a:latin typeface="Times New Roman" panose="02020603050405020304" pitchFamily="18" charset="0"/>
              <a:ea typeface="굴림" panose="020B0600000101010101" pitchFamily="50" charset="-127"/>
            </a:endParaRPr>
          </a:p>
        </p:txBody>
      </p:sp>
      <p:sp>
        <p:nvSpPr>
          <p:cNvPr id="56" name="Rectangle 86">
            <a:extLst>
              <a:ext uri="{FF2B5EF4-FFF2-40B4-BE49-F238E27FC236}">
                <a16:creationId xmlns:a16="http://schemas.microsoft.com/office/drawing/2014/main" id="{FB419501-03DA-1DE2-C661-E17D0084DD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9286" y="933818"/>
            <a:ext cx="748753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컴퓨터 </a:t>
            </a:r>
            <a:br>
              <a:rPr kumimoji="1" lang="en-US" altLang="ko-KR" sz="900" dirty="0">
                <a:latin typeface="Times New Roman" panose="02020603050405020304" pitchFamily="18" charset="0"/>
                <a:ea typeface="굴림" panose="020B0600000101010101" pitchFamily="50" charset="-127"/>
              </a:rPr>
            </a:b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아키텍처</a:t>
            </a:r>
            <a:endParaRPr kumimoji="1" lang="en-US" altLang="ko-KR" sz="900" dirty="0">
              <a:latin typeface="Times New Roman" panose="02020603050405020304" pitchFamily="18" charset="0"/>
              <a:ea typeface="굴림" panose="020B0600000101010101" pitchFamily="50" charset="-127"/>
            </a:endParaRPr>
          </a:p>
        </p:txBody>
      </p:sp>
      <p:sp>
        <p:nvSpPr>
          <p:cNvPr id="58" name="Rectangle 81">
            <a:extLst>
              <a:ext uri="{FF2B5EF4-FFF2-40B4-BE49-F238E27FC236}">
                <a16:creationId xmlns:a16="http://schemas.microsoft.com/office/drawing/2014/main" id="{EE873117-F3A6-86AA-F2C0-D028BBC9D4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5689" y="3522620"/>
            <a:ext cx="748753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선형시스템</a:t>
            </a:r>
            <a:endParaRPr kumimoji="1" lang="en-US" altLang="ko-KR" sz="900" dirty="0">
              <a:solidFill>
                <a:srgbClr val="000000"/>
              </a:solidFill>
              <a:latin typeface="Times New Roman" panose="02020603050405020304" pitchFamily="18" charset="0"/>
              <a:ea typeface="굴림" panose="020B0600000101010101" pitchFamily="50" charset="-127"/>
            </a:endParaRP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수학</a:t>
            </a:r>
          </a:p>
        </p:txBody>
      </p:sp>
      <p:sp>
        <p:nvSpPr>
          <p:cNvPr id="59" name="Rectangle 81">
            <a:extLst>
              <a:ext uri="{FF2B5EF4-FFF2-40B4-BE49-F238E27FC236}">
                <a16:creationId xmlns:a16="http://schemas.microsoft.com/office/drawing/2014/main" id="{F56D8A68-4613-E56C-FE8E-A57B2EE0D4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3840" y="3522620"/>
            <a:ext cx="748753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공학수치해석</a:t>
            </a:r>
          </a:p>
        </p:txBody>
      </p:sp>
      <p:sp>
        <p:nvSpPr>
          <p:cNvPr id="60" name="Text Box 218">
            <a:extLst>
              <a:ext uri="{FF2B5EF4-FFF2-40B4-BE49-F238E27FC236}">
                <a16:creationId xmlns:a16="http://schemas.microsoft.com/office/drawing/2014/main" id="{1FEAA5C7-908E-78B7-9039-5395F44EB2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1071" y="45280"/>
            <a:ext cx="3530134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62025"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 defTabSz="962025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 defTabSz="962025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 defTabSz="962025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 defTabSz="962025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defTabSz="962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defTabSz="962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defTabSz="962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defTabSz="962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ko-KR" altLang="en-US" sz="1900" b="1" dirty="0">
                <a:solidFill>
                  <a:srgbClr val="000000"/>
                </a:solidFill>
                <a:latin typeface="굴림" panose="020B0600000101010101" pitchFamily="50" charset="-127"/>
              </a:rPr>
              <a:t>지능형반도체공학과  교과과정 </a:t>
            </a:r>
          </a:p>
        </p:txBody>
      </p:sp>
      <p:sp>
        <p:nvSpPr>
          <p:cNvPr id="61" name="Text Box 219">
            <a:extLst>
              <a:ext uri="{FF2B5EF4-FFF2-40B4-BE49-F238E27FC236}">
                <a16:creationId xmlns:a16="http://schemas.microsoft.com/office/drawing/2014/main" id="{5BBFD26F-22E9-37BA-DD3A-7B5B1B48F9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23408" y="185765"/>
            <a:ext cx="98901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62025"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 defTabSz="962025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 defTabSz="962025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 defTabSz="962025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 defTabSz="962025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defTabSz="962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defTabSz="962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defTabSz="962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defTabSz="962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ko-KR" sz="1400" b="1" dirty="0">
                <a:solidFill>
                  <a:srgbClr val="000000"/>
                </a:solidFill>
                <a:latin typeface="굴림" panose="020B0600000101010101" pitchFamily="50" charset="-127"/>
              </a:rPr>
              <a:t>2024. 03</a:t>
            </a:r>
            <a:r>
              <a:rPr lang="en-US" altLang="ko-KR" sz="1900" b="1" dirty="0">
                <a:solidFill>
                  <a:srgbClr val="000000"/>
                </a:solidFill>
                <a:latin typeface="굴림" panose="020B0600000101010101" pitchFamily="50" charset="-127"/>
              </a:rPr>
              <a:t> </a:t>
            </a:r>
          </a:p>
        </p:txBody>
      </p:sp>
      <p:sp>
        <p:nvSpPr>
          <p:cNvPr id="62" name="Rectangle 87">
            <a:extLst>
              <a:ext uri="{FF2B5EF4-FFF2-40B4-BE49-F238E27FC236}">
                <a16:creationId xmlns:a16="http://schemas.microsoft.com/office/drawing/2014/main" id="{31EEBD51-580C-A018-1429-A1C47971CB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3230" y="3003392"/>
            <a:ext cx="748753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머신러닝</a:t>
            </a:r>
            <a:endParaRPr kumimoji="1" lang="en-US" altLang="ko-KR" sz="900" dirty="0">
              <a:latin typeface="Times New Roman" panose="02020603050405020304" pitchFamily="18" charset="0"/>
              <a:ea typeface="굴림" panose="020B0600000101010101" pitchFamily="50" charset="-127"/>
            </a:endParaRP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및 실습</a:t>
            </a:r>
          </a:p>
        </p:txBody>
      </p:sp>
      <p:sp>
        <p:nvSpPr>
          <p:cNvPr id="63" name="Rectangle 89">
            <a:extLst>
              <a:ext uri="{FF2B5EF4-FFF2-40B4-BE49-F238E27FC236}">
                <a16:creationId xmlns:a16="http://schemas.microsoft.com/office/drawing/2014/main" id="{3309F014-EE1A-6280-898B-7C5290406F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9286" y="2496816"/>
            <a:ext cx="750130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메모리소자</a:t>
            </a:r>
            <a:endParaRPr kumimoji="1" lang="en-US" altLang="ko-KR" sz="900" dirty="0">
              <a:latin typeface="Times New Roman" panose="02020603050405020304" pitchFamily="18" charset="0"/>
              <a:ea typeface="굴림" panose="020B0600000101010101" pitchFamily="50" charset="-127"/>
            </a:endParaRPr>
          </a:p>
        </p:txBody>
      </p:sp>
      <p:sp>
        <p:nvSpPr>
          <p:cNvPr id="64" name="Rectangle 107">
            <a:extLst>
              <a:ext uri="{FF2B5EF4-FFF2-40B4-BE49-F238E27FC236}">
                <a16:creationId xmlns:a16="http://schemas.microsoft.com/office/drawing/2014/main" id="{D0B38B7E-B0F6-7B2A-60BF-B407056D91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3230" y="2496816"/>
            <a:ext cx="748753" cy="389761"/>
          </a:xfrm>
          <a:prstGeom prst="rect">
            <a:avLst/>
          </a:prstGeom>
          <a:noFill/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첨단로직소자 </a:t>
            </a:r>
            <a:endParaRPr kumimoji="1" lang="en-US" altLang="ko-KR" sz="900" dirty="0">
              <a:latin typeface="Times New Roman" panose="02020603050405020304" pitchFamily="18" charset="0"/>
              <a:ea typeface="굴림" panose="020B0600000101010101" pitchFamily="50" charset="-127"/>
            </a:endParaRPr>
          </a:p>
        </p:txBody>
      </p:sp>
      <p:sp>
        <p:nvSpPr>
          <p:cNvPr id="65" name="Rectangle 107">
            <a:extLst>
              <a:ext uri="{FF2B5EF4-FFF2-40B4-BE49-F238E27FC236}">
                <a16:creationId xmlns:a16="http://schemas.microsoft.com/office/drawing/2014/main" id="{742D9218-BC7E-DDC8-5722-8771F7752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61855" y="1962069"/>
            <a:ext cx="748753" cy="389761"/>
          </a:xfrm>
          <a:prstGeom prst="rect">
            <a:avLst/>
          </a:prstGeom>
          <a:noFill/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TCAD</a:t>
            </a: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시뮬레이션</a:t>
            </a:r>
            <a:endParaRPr kumimoji="1" lang="en-US" altLang="ko-KR" sz="900" dirty="0">
              <a:latin typeface="Times New Roman" panose="02020603050405020304" pitchFamily="18" charset="0"/>
              <a:ea typeface="굴림" panose="020B0600000101010101" pitchFamily="50" charset="-127"/>
            </a:endParaRP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및 실습</a:t>
            </a:r>
          </a:p>
        </p:txBody>
      </p:sp>
      <p:sp>
        <p:nvSpPr>
          <p:cNvPr id="66" name="Rectangle 107">
            <a:extLst>
              <a:ext uri="{FF2B5EF4-FFF2-40B4-BE49-F238E27FC236}">
                <a16:creationId xmlns:a16="http://schemas.microsoft.com/office/drawing/2014/main" id="{A0128757-09C3-577E-7D28-D0E0F718D5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61855" y="3003392"/>
            <a:ext cx="748753" cy="389761"/>
          </a:xfrm>
          <a:prstGeom prst="rect">
            <a:avLst/>
          </a:prstGeom>
          <a:noFill/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지능형시스템</a:t>
            </a:r>
            <a:endParaRPr kumimoji="1" lang="en-US" altLang="ko-KR" sz="900" dirty="0">
              <a:latin typeface="Times New Roman" panose="02020603050405020304" pitchFamily="18" charset="0"/>
              <a:ea typeface="굴림" panose="020B0600000101010101" pitchFamily="50" charset="-127"/>
            </a:endParaRP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구조설계</a:t>
            </a:r>
          </a:p>
        </p:txBody>
      </p:sp>
      <p:sp>
        <p:nvSpPr>
          <p:cNvPr id="67" name="Rectangle 76">
            <a:extLst>
              <a:ext uri="{FF2B5EF4-FFF2-40B4-BE49-F238E27FC236}">
                <a16:creationId xmlns:a16="http://schemas.microsoft.com/office/drawing/2014/main" id="{668BA964-4B31-56A8-289C-7563E395B5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5689" y="2496816"/>
            <a:ext cx="750130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반도체</a:t>
            </a:r>
            <a:endParaRPr kumimoji="1" lang="en-US" altLang="ko-KR" sz="900" dirty="0">
              <a:latin typeface="Times New Roman" panose="02020603050405020304" pitchFamily="18" charset="0"/>
              <a:ea typeface="굴림" panose="020B0600000101010101" pitchFamily="50" charset="-127"/>
            </a:endParaRP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물리전자</a:t>
            </a:r>
            <a:endParaRPr kumimoji="1" lang="en-US" altLang="ko-KR" sz="900" dirty="0">
              <a:latin typeface="Times New Roman" panose="02020603050405020304" pitchFamily="18" charset="0"/>
              <a:ea typeface="굴림" panose="020B0600000101010101" pitchFamily="50" charset="-127"/>
            </a:endParaRPr>
          </a:p>
        </p:txBody>
      </p:sp>
      <p:sp>
        <p:nvSpPr>
          <p:cNvPr id="68" name="Rectangle 107">
            <a:extLst>
              <a:ext uri="{FF2B5EF4-FFF2-40B4-BE49-F238E27FC236}">
                <a16:creationId xmlns:a16="http://schemas.microsoft.com/office/drawing/2014/main" id="{C2545254-3D06-408E-C837-064C3E2AEB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61855" y="1449290"/>
            <a:ext cx="748753" cy="389761"/>
          </a:xfrm>
          <a:prstGeom prst="rect">
            <a:avLst/>
          </a:prstGeom>
          <a:noFill/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아날로그</a:t>
            </a:r>
            <a:endParaRPr kumimoji="1" lang="en-US" altLang="ko-KR" sz="900" dirty="0">
              <a:latin typeface="Times New Roman" panose="02020603050405020304" pitchFamily="18" charset="0"/>
              <a:ea typeface="굴림" panose="020B0600000101010101" pitchFamily="50" charset="-127"/>
            </a:endParaRP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회로설계</a:t>
            </a:r>
            <a:endParaRPr kumimoji="1" lang="en-US" altLang="ko-KR" sz="900" dirty="0">
              <a:latin typeface="Times New Roman" panose="02020603050405020304" pitchFamily="18" charset="0"/>
              <a:ea typeface="굴림" panose="020B0600000101010101" pitchFamily="50" charset="-127"/>
            </a:endParaRP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및 실습</a:t>
            </a:r>
          </a:p>
        </p:txBody>
      </p:sp>
      <p:sp>
        <p:nvSpPr>
          <p:cNvPr id="69" name="Rectangle 87">
            <a:extLst>
              <a:ext uri="{FF2B5EF4-FFF2-40B4-BE49-F238E27FC236}">
                <a16:creationId xmlns:a16="http://schemas.microsoft.com/office/drawing/2014/main" id="{E14125C4-4735-8D26-0385-D10CB461BF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4734" y="3003392"/>
            <a:ext cx="748753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인공지능개론</a:t>
            </a:r>
          </a:p>
        </p:txBody>
      </p:sp>
      <p:sp>
        <p:nvSpPr>
          <p:cNvPr id="70" name="Rectangle 108">
            <a:extLst>
              <a:ext uri="{FF2B5EF4-FFF2-40B4-BE49-F238E27FC236}">
                <a16:creationId xmlns:a16="http://schemas.microsoft.com/office/drawing/2014/main" id="{5DB20E3F-7C9E-9649-A421-26C697FC73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3230" y="4026928"/>
            <a:ext cx="748753" cy="389761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i="1" dirty="0">
                <a:latin typeface="Times New Roman" panose="02020603050405020304" pitchFamily="18" charset="0"/>
                <a:ea typeface="굴림" panose="020B0600000101010101" pitchFamily="50" charset="-127"/>
              </a:rPr>
              <a:t>반도체</a:t>
            </a:r>
            <a:endParaRPr kumimoji="1" lang="en-US" altLang="ko-KR" sz="900" i="1" dirty="0">
              <a:latin typeface="Times New Roman" panose="02020603050405020304" pitchFamily="18" charset="0"/>
              <a:ea typeface="굴림" panose="020B0600000101010101" pitchFamily="50" charset="-127"/>
            </a:endParaRP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i="1" dirty="0">
                <a:latin typeface="Times New Roman" panose="02020603050405020304" pitchFamily="18" charset="0"/>
                <a:ea typeface="굴림" panose="020B0600000101010101" pitchFamily="50" charset="-127"/>
              </a:rPr>
              <a:t>디스플레이</a:t>
            </a:r>
            <a:endParaRPr kumimoji="1" lang="en-US" altLang="ko-KR" sz="900" i="1" dirty="0">
              <a:latin typeface="Times New Roman" panose="02020603050405020304" pitchFamily="18" charset="0"/>
              <a:ea typeface="굴림" panose="020B0600000101010101" pitchFamily="50" charset="-127"/>
            </a:endParaRPr>
          </a:p>
        </p:txBody>
      </p:sp>
      <p:sp>
        <p:nvSpPr>
          <p:cNvPr id="73" name="Rectangle 108">
            <a:extLst>
              <a:ext uri="{FF2B5EF4-FFF2-40B4-BE49-F238E27FC236}">
                <a16:creationId xmlns:a16="http://schemas.microsoft.com/office/drawing/2014/main" id="{E3FAA347-71C2-48D5-ADB6-8D515920E0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4734" y="933818"/>
            <a:ext cx="748753" cy="389761"/>
          </a:xfrm>
          <a:prstGeom prst="rect">
            <a:avLst/>
          </a:prstGeom>
          <a:noFill/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900" dirty="0"/>
              <a:t>통신이론</a:t>
            </a:r>
            <a:endParaRPr lang="ko-KR" altLang="en-US" sz="900" dirty="0">
              <a:solidFill>
                <a:srgbClr val="0070C0"/>
              </a:solidFill>
            </a:endParaRPr>
          </a:p>
        </p:txBody>
      </p:sp>
      <p:sp>
        <p:nvSpPr>
          <p:cNvPr id="74" name="Rectangle 92">
            <a:extLst>
              <a:ext uri="{FF2B5EF4-FFF2-40B4-BE49-F238E27FC236}">
                <a16:creationId xmlns:a16="http://schemas.microsoft.com/office/drawing/2014/main" id="{D886F00E-6FD5-C862-E45B-1F79DBA68E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3151" y="1962069"/>
            <a:ext cx="750130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기초회로</a:t>
            </a:r>
            <a:endParaRPr kumimoji="1" lang="en-US" altLang="ko-KR" sz="900" dirty="0">
              <a:latin typeface="Times New Roman" panose="02020603050405020304" pitchFamily="18" charset="0"/>
              <a:ea typeface="굴림" panose="020B0600000101010101" pitchFamily="50" charset="-127"/>
            </a:endParaRP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실험</a:t>
            </a:r>
            <a:endParaRPr kumimoji="1" lang="en-US" altLang="ko-KR" sz="900" dirty="0">
              <a:latin typeface="Times New Roman" panose="02020603050405020304" pitchFamily="18" charset="0"/>
              <a:ea typeface="굴림" panose="020B0600000101010101" pitchFamily="50" charset="-127"/>
            </a:endParaRPr>
          </a:p>
        </p:txBody>
      </p:sp>
      <p:sp>
        <p:nvSpPr>
          <p:cNvPr id="75" name="Rectangle 98">
            <a:extLst>
              <a:ext uri="{FF2B5EF4-FFF2-40B4-BE49-F238E27FC236}">
                <a16:creationId xmlns:a16="http://schemas.microsoft.com/office/drawing/2014/main" id="{17EA73D5-7180-92C0-1C3C-5071297885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5689" y="1962069"/>
            <a:ext cx="748753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기초디지털</a:t>
            </a:r>
            <a:endParaRPr kumimoji="1" lang="en-US" altLang="ko-KR" sz="900" dirty="0">
              <a:latin typeface="Times New Roman" panose="02020603050405020304" pitchFamily="18" charset="0"/>
              <a:ea typeface="굴림" panose="020B0600000101010101" pitchFamily="50" charset="-127"/>
            </a:endParaRP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실험</a:t>
            </a:r>
          </a:p>
        </p:txBody>
      </p:sp>
      <p:sp>
        <p:nvSpPr>
          <p:cNvPr id="77" name="Rectangle 108">
            <a:extLst>
              <a:ext uri="{FF2B5EF4-FFF2-40B4-BE49-F238E27FC236}">
                <a16:creationId xmlns:a16="http://schemas.microsoft.com/office/drawing/2014/main" id="{A20B916A-39E7-FDE3-2E82-E50B3FF975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3840" y="3003392"/>
            <a:ext cx="748753" cy="389761"/>
          </a:xfrm>
          <a:prstGeom prst="rect">
            <a:avLst/>
          </a:prstGeom>
          <a:noFill/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확률 및</a:t>
            </a:r>
            <a:endParaRPr kumimoji="1" lang="en-US" altLang="ko-KR" sz="900" dirty="0">
              <a:latin typeface="Times New Roman" panose="02020603050405020304" pitchFamily="18" charset="0"/>
              <a:ea typeface="굴림" panose="020B0600000101010101" pitchFamily="50" charset="-127"/>
            </a:endParaRP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랜덤프로세스</a:t>
            </a:r>
            <a:r>
              <a:rPr kumimoji="1" lang="en-US" altLang="ko-KR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 </a:t>
            </a:r>
            <a:endParaRPr kumimoji="1" lang="ko-KR" altLang="en-US" sz="900" dirty="0">
              <a:latin typeface="Times New Roman" panose="02020603050405020304" pitchFamily="18" charset="0"/>
              <a:ea typeface="굴림" panose="020B0600000101010101" pitchFamily="50" charset="-127"/>
            </a:endParaRPr>
          </a:p>
        </p:txBody>
      </p:sp>
      <p:sp>
        <p:nvSpPr>
          <p:cNvPr id="78" name="Rectangle 108">
            <a:extLst>
              <a:ext uri="{FF2B5EF4-FFF2-40B4-BE49-F238E27FC236}">
                <a16:creationId xmlns:a16="http://schemas.microsoft.com/office/drawing/2014/main" id="{C6C34E2F-6B13-D861-098F-DC295AFF85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9286" y="3522620"/>
            <a:ext cx="748753" cy="389761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i="1" dirty="0">
                <a:latin typeface="Times New Roman" panose="02020603050405020304" pitchFamily="18" charset="0"/>
                <a:ea typeface="굴림" panose="020B0600000101010101" pitchFamily="50" charset="-127"/>
              </a:rPr>
              <a:t>마이크로</a:t>
            </a:r>
            <a:endParaRPr kumimoji="1" lang="en-US" altLang="ko-KR" sz="900" i="1" dirty="0">
              <a:latin typeface="Times New Roman" panose="02020603050405020304" pitchFamily="18" charset="0"/>
              <a:ea typeface="굴림" panose="020B0600000101010101" pitchFamily="50" charset="-127"/>
            </a:endParaRP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i="1" dirty="0">
                <a:latin typeface="Times New Roman" panose="02020603050405020304" pitchFamily="18" charset="0"/>
                <a:ea typeface="굴림" panose="020B0600000101010101" pitchFamily="50" charset="-127"/>
              </a:rPr>
              <a:t>프로세서</a:t>
            </a:r>
          </a:p>
        </p:txBody>
      </p:sp>
      <p:sp>
        <p:nvSpPr>
          <p:cNvPr id="79" name="Rectangle 108">
            <a:extLst>
              <a:ext uri="{FF2B5EF4-FFF2-40B4-BE49-F238E27FC236}">
                <a16:creationId xmlns:a16="http://schemas.microsoft.com/office/drawing/2014/main" id="{155EDD85-B179-A1E2-C3C1-444ADF8797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61855" y="3522620"/>
            <a:ext cx="748753" cy="389761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i="1" dirty="0">
                <a:latin typeface="Times New Roman" panose="02020603050405020304" pitchFamily="18" charset="0"/>
                <a:ea typeface="굴림" panose="020B0600000101010101" pitchFamily="50" charset="-127"/>
              </a:rPr>
              <a:t>메모리</a:t>
            </a:r>
            <a:endParaRPr kumimoji="1" lang="en-US" altLang="ko-KR" sz="900" i="1" dirty="0">
              <a:latin typeface="Times New Roman" panose="02020603050405020304" pitchFamily="18" charset="0"/>
              <a:ea typeface="굴림" panose="020B0600000101010101" pitchFamily="50" charset="-127"/>
            </a:endParaRP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i="1" dirty="0">
                <a:latin typeface="Times New Roman" panose="02020603050405020304" pitchFamily="18" charset="0"/>
                <a:ea typeface="굴림" panose="020B0600000101010101" pitchFamily="50" charset="-127"/>
              </a:rPr>
              <a:t>기술이해</a:t>
            </a:r>
            <a:endParaRPr kumimoji="1" lang="en-US" altLang="ko-KR" sz="900" i="1" dirty="0">
              <a:latin typeface="Times New Roman" panose="02020603050405020304" pitchFamily="18" charset="0"/>
              <a:ea typeface="굴림" panose="020B0600000101010101" pitchFamily="50" charset="-127"/>
            </a:endParaRPr>
          </a:p>
        </p:txBody>
      </p:sp>
      <p:sp>
        <p:nvSpPr>
          <p:cNvPr id="80" name="Rectangle 108">
            <a:extLst>
              <a:ext uri="{FF2B5EF4-FFF2-40B4-BE49-F238E27FC236}">
                <a16:creationId xmlns:a16="http://schemas.microsoft.com/office/drawing/2014/main" id="{3F9EBCED-3E23-6D43-AE7D-0205E9FEDF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61855" y="4027462"/>
            <a:ext cx="748753" cy="389761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i="1" dirty="0">
                <a:latin typeface="Times New Roman" panose="02020603050405020304" pitchFamily="18" charset="0"/>
                <a:ea typeface="굴림" panose="020B0600000101010101" pitchFamily="50" charset="-127"/>
              </a:rPr>
              <a:t>반도체</a:t>
            </a:r>
            <a:endParaRPr kumimoji="1" lang="en-US" altLang="ko-KR" sz="900" i="1" dirty="0">
              <a:latin typeface="Times New Roman" panose="02020603050405020304" pitchFamily="18" charset="0"/>
              <a:ea typeface="굴림" panose="020B0600000101010101" pitchFamily="50" charset="-127"/>
            </a:endParaRP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i="1" dirty="0">
                <a:latin typeface="Times New Roman" panose="02020603050405020304" pitchFamily="18" charset="0"/>
                <a:ea typeface="굴림" panose="020B0600000101010101" pitchFamily="50" charset="-127"/>
              </a:rPr>
              <a:t>신뢰성공학</a:t>
            </a:r>
          </a:p>
        </p:txBody>
      </p:sp>
      <p:sp>
        <p:nvSpPr>
          <p:cNvPr id="81" name="Rectangle 108">
            <a:extLst>
              <a:ext uri="{FF2B5EF4-FFF2-40B4-BE49-F238E27FC236}">
                <a16:creationId xmlns:a16="http://schemas.microsoft.com/office/drawing/2014/main" id="{05E453E2-44AE-26CB-9640-A0B8EFFEAD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3230" y="4531770"/>
            <a:ext cx="748753" cy="389761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i="1" dirty="0">
                <a:latin typeface="Times New Roman" panose="02020603050405020304" pitchFamily="18" charset="0"/>
                <a:ea typeface="굴림" panose="020B0600000101010101" pitchFamily="50" charset="-127"/>
              </a:rPr>
              <a:t>첨단센서공학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F5E18704-412E-D417-0B78-9807EC13C28E}"/>
              </a:ext>
            </a:extLst>
          </p:cNvPr>
          <p:cNvSpPr txBox="1"/>
          <p:nvPr/>
        </p:nvSpPr>
        <p:spPr>
          <a:xfrm>
            <a:off x="1681392" y="5280472"/>
            <a:ext cx="1915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타 학과 인정과목</a:t>
            </a:r>
          </a:p>
        </p:txBody>
      </p:sp>
      <p:sp>
        <p:nvSpPr>
          <p:cNvPr id="4" name="Rectangle 76">
            <a:extLst>
              <a:ext uri="{FF2B5EF4-FFF2-40B4-BE49-F238E27FC236}">
                <a16:creationId xmlns:a16="http://schemas.microsoft.com/office/drawing/2014/main" id="{21E420CC-146B-26DE-653D-9D826D801C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4734" y="5779704"/>
            <a:ext cx="750130" cy="389761"/>
          </a:xfrm>
          <a:prstGeom prst="rect">
            <a:avLst/>
          </a:prstGeom>
          <a:noFill/>
          <a:ln w="63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양자역학</a:t>
            </a:r>
            <a:r>
              <a:rPr kumimoji="1" lang="en-US" altLang="ko-KR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 Ⅰ</a:t>
            </a:r>
          </a:p>
        </p:txBody>
      </p:sp>
      <p:sp>
        <p:nvSpPr>
          <p:cNvPr id="5" name="Rectangle 76">
            <a:extLst>
              <a:ext uri="{FF2B5EF4-FFF2-40B4-BE49-F238E27FC236}">
                <a16:creationId xmlns:a16="http://schemas.microsoft.com/office/drawing/2014/main" id="{EAF1DC76-AC4C-7781-0652-0FF6B0FAB9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2100" y="5297201"/>
            <a:ext cx="750130" cy="389761"/>
          </a:xfrm>
          <a:prstGeom prst="rect">
            <a:avLst/>
          </a:prstGeom>
          <a:noFill/>
          <a:ln w="63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양자역학</a:t>
            </a:r>
            <a:r>
              <a:rPr kumimoji="1" lang="en-US" altLang="ko-KR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 II</a:t>
            </a:r>
          </a:p>
        </p:txBody>
      </p:sp>
      <p:sp>
        <p:nvSpPr>
          <p:cNvPr id="7" name="Rectangle 76">
            <a:extLst>
              <a:ext uri="{FF2B5EF4-FFF2-40B4-BE49-F238E27FC236}">
                <a16:creationId xmlns:a16="http://schemas.microsoft.com/office/drawing/2014/main" id="{27AB47EA-3C82-0FF0-D9C7-00BF185DA5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3230" y="5784267"/>
            <a:ext cx="750130" cy="389761"/>
          </a:xfrm>
          <a:prstGeom prst="rect">
            <a:avLst/>
          </a:prstGeom>
          <a:noFill/>
          <a:ln w="63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고체물리학</a:t>
            </a:r>
            <a:endParaRPr kumimoji="1" lang="en-US" altLang="ko-KR" sz="900" dirty="0">
              <a:latin typeface="Times New Roman" panose="02020603050405020304" pitchFamily="18" charset="0"/>
              <a:ea typeface="굴림" panose="020B0600000101010101" pitchFamily="50" charset="-127"/>
            </a:endParaRPr>
          </a:p>
        </p:txBody>
      </p:sp>
      <p:sp>
        <p:nvSpPr>
          <p:cNvPr id="8" name="Rectangle 107">
            <a:extLst>
              <a:ext uri="{FF2B5EF4-FFF2-40B4-BE49-F238E27FC236}">
                <a16:creationId xmlns:a16="http://schemas.microsoft.com/office/drawing/2014/main" id="{405C0E87-5537-747D-944D-BFFF4E90D1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3230" y="1962069"/>
            <a:ext cx="748753" cy="389761"/>
          </a:xfrm>
          <a:prstGeom prst="rect">
            <a:avLst/>
          </a:prstGeom>
          <a:noFill/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집적회로공정</a:t>
            </a:r>
          </a:p>
        </p:txBody>
      </p:sp>
      <p:sp>
        <p:nvSpPr>
          <p:cNvPr id="11" name="Rectangle 67">
            <a:extLst>
              <a:ext uri="{FF2B5EF4-FFF2-40B4-BE49-F238E27FC236}">
                <a16:creationId xmlns:a16="http://schemas.microsoft.com/office/drawing/2014/main" id="{A22A2BC8-0596-0631-3D07-F1BBC4964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136" y="933818"/>
            <a:ext cx="748753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미분적분학</a:t>
            </a:r>
          </a:p>
        </p:txBody>
      </p:sp>
      <p:sp>
        <p:nvSpPr>
          <p:cNvPr id="12" name="Rectangle 71">
            <a:extLst>
              <a:ext uri="{FF2B5EF4-FFF2-40B4-BE49-F238E27FC236}">
                <a16:creationId xmlns:a16="http://schemas.microsoft.com/office/drawing/2014/main" id="{EB39C743-8148-6829-EDA0-321A074240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7224" y="933818"/>
            <a:ext cx="750130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solidFill>
                  <a:srgbClr val="000000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공학수학</a:t>
            </a:r>
          </a:p>
        </p:txBody>
      </p:sp>
      <p:sp>
        <p:nvSpPr>
          <p:cNvPr id="13" name="Rectangle 79">
            <a:extLst>
              <a:ext uri="{FF2B5EF4-FFF2-40B4-BE49-F238E27FC236}">
                <a16:creationId xmlns:a16="http://schemas.microsoft.com/office/drawing/2014/main" id="{07DB2DAA-646B-F7C9-22E8-3891319AF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8601" y="1449290"/>
            <a:ext cx="748753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고급 </a:t>
            </a:r>
            <a:endParaRPr kumimoji="1" lang="en-US" altLang="ko-KR" sz="900" dirty="0">
              <a:latin typeface="Times New Roman" panose="02020603050405020304" pitchFamily="18" charset="0"/>
              <a:ea typeface="굴림" panose="020B0600000101010101" pitchFamily="50" charset="-127"/>
            </a:endParaRP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프로그래밍</a:t>
            </a: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및 실습</a:t>
            </a:r>
          </a:p>
        </p:txBody>
      </p:sp>
      <p:sp>
        <p:nvSpPr>
          <p:cNvPr id="14" name="Rectangle 117">
            <a:extLst>
              <a:ext uri="{FF2B5EF4-FFF2-40B4-BE49-F238E27FC236}">
                <a16:creationId xmlns:a16="http://schemas.microsoft.com/office/drawing/2014/main" id="{1E8CD3D7-69E9-2128-74A1-E1AB58FDD6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136" y="1449290"/>
            <a:ext cx="748753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900" dirty="0"/>
              <a:t>기초프로그래밍및실습</a:t>
            </a:r>
            <a:endParaRPr lang="en-US" altLang="ko-KR" sz="900" dirty="0"/>
          </a:p>
          <a:p>
            <a:pPr algn="ctr" defTabSz="962025"/>
            <a:r>
              <a:rPr lang="en-US" altLang="ko-KR" sz="900" dirty="0"/>
              <a:t>/</a:t>
            </a:r>
            <a:r>
              <a:rPr lang="ko-KR" altLang="en-US" sz="900" dirty="0"/>
              <a:t>컴퓨터프로그래밍및실습</a:t>
            </a:r>
            <a:endParaRPr lang="en-US" altLang="ko-KR" sz="900" dirty="0"/>
          </a:p>
          <a:p>
            <a:pPr algn="ctr" defTabSz="962025"/>
            <a:r>
              <a:rPr lang="ko-KR" altLang="en-US" sz="900" dirty="0"/>
              <a:t>중 택</a:t>
            </a:r>
            <a:r>
              <a:rPr lang="en-US" altLang="ko-KR" sz="900" dirty="0"/>
              <a:t>1</a:t>
            </a:r>
            <a:endParaRPr lang="ko-KR" altLang="en-US" sz="900" dirty="0"/>
          </a:p>
        </p:txBody>
      </p:sp>
      <p:sp>
        <p:nvSpPr>
          <p:cNvPr id="15" name="Rectangle 68">
            <a:extLst>
              <a:ext uri="{FF2B5EF4-FFF2-40B4-BE49-F238E27FC236}">
                <a16:creationId xmlns:a16="http://schemas.microsoft.com/office/drawing/2014/main" id="{C35183A3-D2C4-38CE-5592-3CA997C2DA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9255" y="1962069"/>
            <a:ext cx="748753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900" dirty="0"/>
              <a:t>일반물리학</a:t>
            </a:r>
            <a:r>
              <a:rPr lang="en-US" altLang="ko-KR" sz="900" dirty="0"/>
              <a:t> I</a:t>
            </a:r>
          </a:p>
          <a:p>
            <a:pPr algn="ctr" defTabSz="962025"/>
            <a:r>
              <a:rPr lang="en-US" altLang="ko-KR" sz="900" dirty="0"/>
              <a:t>/</a:t>
            </a:r>
            <a:r>
              <a:rPr lang="ko-KR" altLang="en-US" sz="900" dirty="0"/>
              <a:t>일반화학</a:t>
            </a:r>
            <a:r>
              <a:rPr lang="en-US" altLang="ko-KR" sz="900" dirty="0"/>
              <a:t> I</a:t>
            </a:r>
          </a:p>
          <a:p>
            <a:pPr algn="ctr" defTabSz="962025"/>
            <a:r>
              <a:rPr lang="en-US" altLang="ko-KR" sz="900" dirty="0"/>
              <a:t>/</a:t>
            </a:r>
            <a:r>
              <a:rPr lang="ko-KR" altLang="en-US" sz="900" dirty="0"/>
              <a:t>일반물리학</a:t>
            </a:r>
            <a:r>
              <a:rPr lang="en-US" altLang="ko-KR" sz="900" dirty="0"/>
              <a:t>  </a:t>
            </a:r>
            <a:r>
              <a:rPr lang="ko-KR" altLang="en-US" sz="900" dirty="0"/>
              <a:t>중 택</a:t>
            </a:r>
            <a:r>
              <a:rPr lang="en-US" altLang="ko-KR" sz="900" dirty="0"/>
              <a:t>1</a:t>
            </a:r>
          </a:p>
        </p:txBody>
      </p:sp>
      <p:sp>
        <p:nvSpPr>
          <p:cNvPr id="16" name="Rectangle 69">
            <a:extLst>
              <a:ext uri="{FF2B5EF4-FFF2-40B4-BE49-F238E27FC236}">
                <a16:creationId xmlns:a16="http://schemas.microsoft.com/office/drawing/2014/main" id="{1797C9AB-9AD0-BF20-5000-16A9586B5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9255" y="2496816"/>
            <a:ext cx="1915909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900" dirty="0"/>
              <a:t>일반물리학실험 </a:t>
            </a:r>
            <a:r>
              <a:rPr lang="en-US" altLang="ko-KR" sz="900" dirty="0"/>
              <a:t>Ⅰ / </a:t>
            </a:r>
            <a:r>
              <a:rPr lang="ko-KR" altLang="en-US" sz="900" dirty="0"/>
              <a:t>일반물리학실험 </a:t>
            </a:r>
            <a:r>
              <a:rPr lang="en-US" altLang="ko-KR" sz="900" dirty="0"/>
              <a:t>Ⅱ</a:t>
            </a:r>
          </a:p>
          <a:p>
            <a:pPr algn="ctr" defTabSz="962025"/>
            <a:r>
              <a:rPr lang="en-US" altLang="ko-KR" sz="900" dirty="0"/>
              <a:t>/</a:t>
            </a:r>
            <a:r>
              <a:rPr lang="ko-KR" altLang="en-US" sz="900" dirty="0"/>
              <a:t>일반화학실험 </a:t>
            </a:r>
            <a:r>
              <a:rPr lang="en-US" altLang="ko-KR" sz="900" dirty="0"/>
              <a:t>Ⅰ / </a:t>
            </a:r>
            <a:r>
              <a:rPr lang="ko-KR" altLang="en-US" sz="900" dirty="0"/>
              <a:t>일반화학실험 </a:t>
            </a:r>
            <a:r>
              <a:rPr lang="en-US" altLang="ko-KR" sz="900" dirty="0"/>
              <a:t>Ⅱ </a:t>
            </a:r>
          </a:p>
          <a:p>
            <a:pPr algn="ctr" defTabSz="962025"/>
            <a:r>
              <a:rPr lang="ko-KR" altLang="en-US" sz="900" dirty="0"/>
              <a:t>중 택</a:t>
            </a:r>
            <a:r>
              <a:rPr lang="en-US" altLang="ko-KR" sz="900" dirty="0"/>
              <a:t>2</a:t>
            </a:r>
          </a:p>
        </p:txBody>
      </p:sp>
      <p:sp>
        <p:nvSpPr>
          <p:cNvPr id="17" name="Rectangle 72">
            <a:extLst>
              <a:ext uri="{FF2B5EF4-FFF2-40B4-BE49-F238E27FC236}">
                <a16:creationId xmlns:a16="http://schemas.microsoft.com/office/drawing/2014/main" id="{2218F910-16A0-5196-7DE1-3C4E0A23A2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7224" y="1962069"/>
            <a:ext cx="750130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900" dirty="0"/>
              <a:t>일반물리학</a:t>
            </a:r>
            <a:r>
              <a:rPr lang="en-US" altLang="ko-KR" sz="900" dirty="0"/>
              <a:t> Ⅱ</a:t>
            </a:r>
          </a:p>
          <a:p>
            <a:pPr algn="ctr" defTabSz="962025"/>
            <a:r>
              <a:rPr lang="en-US" altLang="ko-KR" sz="900" dirty="0"/>
              <a:t>/</a:t>
            </a:r>
            <a:r>
              <a:rPr lang="ko-KR" altLang="en-US" sz="900" dirty="0"/>
              <a:t>일반화학</a:t>
            </a:r>
            <a:r>
              <a:rPr lang="en-US" altLang="ko-KR" sz="900" dirty="0"/>
              <a:t> Ⅱ</a:t>
            </a:r>
          </a:p>
          <a:p>
            <a:pPr algn="ctr" defTabSz="962025"/>
            <a:r>
              <a:rPr lang="en-US" altLang="ko-KR" sz="900" dirty="0"/>
              <a:t>/</a:t>
            </a:r>
            <a:r>
              <a:rPr lang="ko-KR" altLang="en-US" sz="900" dirty="0"/>
              <a:t>일반화학</a:t>
            </a:r>
            <a:r>
              <a:rPr lang="en-US" altLang="ko-KR" sz="900" dirty="0"/>
              <a:t>  </a:t>
            </a:r>
            <a:r>
              <a:rPr lang="ko-KR" altLang="en-US" sz="900" dirty="0"/>
              <a:t>중 택</a:t>
            </a:r>
            <a:r>
              <a:rPr lang="en-US" altLang="ko-KR" sz="900" dirty="0"/>
              <a:t>1</a:t>
            </a:r>
          </a:p>
        </p:txBody>
      </p:sp>
      <p:sp>
        <p:nvSpPr>
          <p:cNvPr id="2" name="Rectangle 76">
            <a:extLst>
              <a:ext uri="{FF2B5EF4-FFF2-40B4-BE49-F238E27FC236}">
                <a16:creationId xmlns:a16="http://schemas.microsoft.com/office/drawing/2014/main" id="{EFD35406-9643-803D-75CF-9D2D628972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4734" y="6260867"/>
            <a:ext cx="750130" cy="389761"/>
          </a:xfrm>
          <a:prstGeom prst="rect">
            <a:avLst/>
          </a:prstGeom>
          <a:noFill/>
          <a:ln w="63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반도체물리</a:t>
            </a:r>
            <a:endParaRPr kumimoji="1" lang="en-US" altLang="ko-KR" sz="900" dirty="0">
              <a:latin typeface="Times New Roman" panose="02020603050405020304" pitchFamily="18" charset="0"/>
              <a:ea typeface="굴림" panose="020B0600000101010101" pitchFamily="50" charset="-127"/>
            </a:endParaRP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및실습</a:t>
            </a:r>
            <a:r>
              <a:rPr kumimoji="1" lang="en-US" altLang="ko-KR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 </a:t>
            </a:r>
          </a:p>
        </p:txBody>
      </p:sp>
      <p:sp>
        <p:nvSpPr>
          <p:cNvPr id="6" name="Rectangle 76">
            <a:extLst>
              <a:ext uri="{FF2B5EF4-FFF2-40B4-BE49-F238E27FC236}">
                <a16:creationId xmlns:a16="http://schemas.microsoft.com/office/drawing/2014/main" id="{B1540F75-3283-A675-5AEA-E1F704CB0A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1780" y="5298541"/>
            <a:ext cx="750130" cy="389761"/>
          </a:xfrm>
          <a:prstGeom prst="rect">
            <a:avLst/>
          </a:prstGeom>
          <a:noFill/>
          <a:ln w="63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재료공학개론</a:t>
            </a:r>
            <a:endParaRPr kumimoji="1" lang="en-US" altLang="ko-KR" sz="900" dirty="0">
              <a:latin typeface="Times New Roman" panose="02020603050405020304" pitchFamily="18" charset="0"/>
              <a:ea typeface="굴림" panose="020B0600000101010101" pitchFamily="50" charset="-127"/>
            </a:endParaRPr>
          </a:p>
        </p:txBody>
      </p:sp>
      <p:sp>
        <p:nvSpPr>
          <p:cNvPr id="9" name="Rectangle 76">
            <a:extLst>
              <a:ext uri="{FF2B5EF4-FFF2-40B4-BE49-F238E27FC236}">
                <a16:creationId xmlns:a16="http://schemas.microsoft.com/office/drawing/2014/main" id="{6FE0A789-6225-C0DD-41DB-02A0034BE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2100" y="5778364"/>
            <a:ext cx="750130" cy="389761"/>
          </a:xfrm>
          <a:prstGeom prst="rect">
            <a:avLst/>
          </a:prstGeom>
          <a:noFill/>
          <a:ln w="63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반도체</a:t>
            </a:r>
            <a:endParaRPr kumimoji="1" lang="en-US" altLang="ko-KR" sz="900" dirty="0">
              <a:latin typeface="Times New Roman" panose="02020603050405020304" pitchFamily="18" charset="0"/>
              <a:ea typeface="굴림" panose="020B0600000101010101" pitchFamily="50" charset="-127"/>
            </a:endParaRP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전자재료</a:t>
            </a:r>
            <a:endParaRPr kumimoji="1" lang="en-US" altLang="ko-KR" sz="900" dirty="0">
              <a:latin typeface="Times New Roman" panose="02020603050405020304" pitchFamily="18" charset="0"/>
              <a:ea typeface="굴림" panose="020B0600000101010101" pitchFamily="50" charset="-127"/>
            </a:endParaRPr>
          </a:p>
        </p:txBody>
      </p:sp>
      <p:sp>
        <p:nvSpPr>
          <p:cNvPr id="10" name="Rectangle 95">
            <a:extLst>
              <a:ext uri="{FF2B5EF4-FFF2-40B4-BE49-F238E27FC236}">
                <a16:creationId xmlns:a16="http://schemas.microsoft.com/office/drawing/2014/main" id="{5E7E61D3-8D39-18B1-7BAE-3744C38F9A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8119" y="4219918"/>
            <a:ext cx="748753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1200" i="1" dirty="0"/>
              <a:t>설정과목</a:t>
            </a:r>
          </a:p>
        </p:txBody>
      </p:sp>
      <p:sp>
        <p:nvSpPr>
          <p:cNvPr id="18" name="Rectangle 76">
            <a:extLst>
              <a:ext uri="{FF2B5EF4-FFF2-40B4-BE49-F238E27FC236}">
                <a16:creationId xmlns:a16="http://schemas.microsoft.com/office/drawing/2014/main" id="{A4F0D923-8D79-1716-3F96-4662A4736A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4733" y="5298541"/>
            <a:ext cx="772045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전자장</a:t>
            </a:r>
            <a:r>
              <a:rPr kumimoji="1" lang="en-US" altLang="ko-KR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 ⅠI</a:t>
            </a:r>
          </a:p>
        </p:txBody>
      </p:sp>
      <p:sp>
        <p:nvSpPr>
          <p:cNvPr id="19" name="Rectangle 76">
            <a:extLst>
              <a:ext uri="{FF2B5EF4-FFF2-40B4-BE49-F238E27FC236}">
                <a16:creationId xmlns:a16="http://schemas.microsoft.com/office/drawing/2014/main" id="{7FC092D6-EEFD-12EB-8309-54DB73D162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60478" y="5308755"/>
            <a:ext cx="750130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데이터</a:t>
            </a:r>
            <a:endParaRPr kumimoji="1" lang="en-US" altLang="ko-KR" sz="900" dirty="0">
              <a:latin typeface="Times New Roman" panose="02020603050405020304" pitchFamily="18" charset="0"/>
              <a:ea typeface="굴림" panose="020B0600000101010101" pitchFamily="50" charset="-127"/>
            </a:endParaRP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네트워크</a:t>
            </a:r>
            <a:r>
              <a:rPr kumimoji="1" lang="en-US" altLang="ko-KR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 </a:t>
            </a:r>
          </a:p>
        </p:txBody>
      </p:sp>
      <p:sp>
        <p:nvSpPr>
          <p:cNvPr id="20" name="Rectangle 76">
            <a:extLst>
              <a:ext uri="{FF2B5EF4-FFF2-40B4-BE49-F238E27FC236}">
                <a16:creationId xmlns:a16="http://schemas.microsoft.com/office/drawing/2014/main" id="{1C0DE8C2-8EA6-5A03-8804-7D1FBC2D90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3230" y="5298541"/>
            <a:ext cx="750130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AI</a:t>
            </a:r>
          </a:p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영상처리</a:t>
            </a:r>
            <a:r>
              <a:rPr kumimoji="1" lang="en-US" altLang="ko-KR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 </a:t>
            </a:r>
          </a:p>
        </p:txBody>
      </p:sp>
      <p:sp>
        <p:nvSpPr>
          <p:cNvPr id="21" name="Rectangle 76">
            <a:extLst>
              <a:ext uri="{FF2B5EF4-FFF2-40B4-BE49-F238E27FC236}">
                <a16:creationId xmlns:a16="http://schemas.microsoft.com/office/drawing/2014/main" id="{8A8DB580-4BE7-06D7-87C0-233ED5B557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60478" y="5785868"/>
            <a:ext cx="750130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62025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제어공학</a:t>
            </a:r>
            <a:r>
              <a:rPr kumimoji="1" lang="en-US" altLang="ko-KR" sz="900" dirty="0">
                <a:latin typeface="Times New Roman" panose="02020603050405020304" pitchFamily="18" charset="0"/>
                <a:ea typeface="굴림" panose="020B0600000101010101" pitchFamily="50" charset="-127"/>
              </a:rPr>
              <a:t>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0BF097A-8CD2-3562-6744-6E8A67732342}"/>
              </a:ext>
            </a:extLst>
          </p:cNvPr>
          <p:cNvSpPr txBox="1"/>
          <p:nvPr/>
        </p:nvSpPr>
        <p:spPr>
          <a:xfrm>
            <a:off x="2241568" y="4083359"/>
            <a:ext cx="28724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6000" indent="-216000">
              <a:buFont typeface="+mj-ea"/>
              <a:buAutoNum type="circleNumDbPlain"/>
            </a:pPr>
            <a:r>
              <a:rPr lang="ko-KR" altLang="en-US" sz="1200" dirty="0">
                <a:latin typeface="Arial" pitchFamily="34" charset="0"/>
                <a:cs typeface="Arial" pitchFamily="34" charset="0"/>
              </a:rPr>
              <a:t>융합전자반도체공학종합설계를 이수하고 실험실습보고서를 제출하여 합격한 경우 졸업종합시험 면제  </a:t>
            </a:r>
            <a:r>
              <a:rPr lang="en-US" altLang="ko-KR" sz="1200" dirty="0">
                <a:latin typeface="Arial" pitchFamily="34" charset="0"/>
                <a:cs typeface="Arial" pitchFamily="34" charset="0"/>
              </a:rPr>
              <a:t>(</a:t>
            </a:r>
            <a:r>
              <a:rPr lang="ko-KR" altLang="en-US" sz="1200" dirty="0">
                <a:latin typeface="Arial" pitchFamily="34" charset="0"/>
                <a:cs typeface="Arial" pitchFamily="34" charset="0"/>
              </a:rPr>
              <a:t>자세한</a:t>
            </a:r>
            <a:r>
              <a:rPr lang="en-US" altLang="ko-KR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ko-KR" altLang="en-US" sz="1200" dirty="0">
                <a:latin typeface="Arial" pitchFamily="34" charset="0"/>
                <a:cs typeface="Arial" pitchFamily="34" charset="0"/>
              </a:rPr>
              <a:t>내용은 내규를 확인할 것</a:t>
            </a:r>
            <a:r>
              <a:rPr lang="en-US" altLang="ko-KR" sz="12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24" name="Rectangle 95">
            <a:extLst>
              <a:ext uri="{FF2B5EF4-FFF2-40B4-BE49-F238E27FC236}">
                <a16:creationId xmlns:a16="http://schemas.microsoft.com/office/drawing/2014/main" id="{A2E1519F-E192-21AB-DF6C-373FA70B09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8119" y="3302401"/>
            <a:ext cx="1186444" cy="389761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defTabSz="962025"/>
            <a:r>
              <a:rPr lang="ko-KR" altLang="en-US" sz="1200" dirty="0"/>
              <a:t>전공기초  </a:t>
            </a:r>
            <a:r>
              <a:rPr lang="en-US" altLang="ko-KR" sz="1200" dirty="0"/>
              <a:t>29</a:t>
            </a:r>
            <a:r>
              <a:rPr lang="ko-KR" altLang="en-US" sz="1200" dirty="0"/>
              <a:t>학점</a:t>
            </a:r>
          </a:p>
        </p:txBody>
      </p:sp>
      <p:grpSp>
        <p:nvGrpSpPr>
          <p:cNvPr id="25" name="그룹 24">
            <a:extLst>
              <a:ext uri="{FF2B5EF4-FFF2-40B4-BE49-F238E27FC236}">
                <a16:creationId xmlns:a16="http://schemas.microsoft.com/office/drawing/2014/main" id="{670EBB5F-48F9-517E-48DD-E06221233F5A}"/>
              </a:ext>
            </a:extLst>
          </p:cNvPr>
          <p:cNvGrpSpPr/>
          <p:nvPr/>
        </p:nvGrpSpPr>
        <p:grpSpPr>
          <a:xfrm>
            <a:off x="938119" y="3754634"/>
            <a:ext cx="1186444" cy="392419"/>
            <a:chOff x="1786584" y="5336694"/>
            <a:chExt cx="1186444" cy="392419"/>
          </a:xfrm>
        </p:grpSpPr>
        <p:sp>
          <p:nvSpPr>
            <p:cNvPr id="42" name="Rectangle 227">
              <a:extLst>
                <a:ext uri="{FF2B5EF4-FFF2-40B4-BE49-F238E27FC236}">
                  <a16:creationId xmlns:a16="http://schemas.microsoft.com/office/drawing/2014/main" id="{30F5EA14-20A9-9782-3192-35C7A7A6DC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6584" y="5336694"/>
              <a:ext cx="1186444" cy="39241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 defTabSz="962025"/>
              <a:r>
                <a:rPr lang="ko-KR" altLang="en-US" sz="1200" dirty="0"/>
                <a:t>선수과목</a:t>
              </a:r>
            </a:p>
          </p:txBody>
        </p:sp>
        <p:sp>
          <p:nvSpPr>
            <p:cNvPr id="72" name="Line 230">
              <a:extLst>
                <a:ext uri="{FF2B5EF4-FFF2-40B4-BE49-F238E27FC236}">
                  <a16:creationId xmlns:a16="http://schemas.microsoft.com/office/drawing/2014/main" id="{86D2ADA8-0BC8-3747-60DB-9DCD0533C3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44734" y="5526826"/>
              <a:ext cx="375754" cy="0"/>
            </a:xfrm>
            <a:prstGeom prst="line">
              <a:avLst/>
            </a:prstGeom>
            <a:noFill/>
            <a:ln w="15875">
              <a:solidFill>
                <a:srgbClr val="0000FF"/>
              </a:solidFill>
              <a:round/>
              <a:headEnd/>
              <a:tailEnd type="triangle" w="sm" len="med"/>
            </a:ln>
          </p:spPr>
          <p:txBody>
            <a:bodyPr/>
            <a:lstStyle/>
            <a:p>
              <a:endParaRPr lang="ko-KR" altLang="en-US" dirty="0"/>
            </a:p>
          </p:txBody>
        </p:sp>
      </p:grpSp>
      <p:sp>
        <p:nvSpPr>
          <p:cNvPr id="83" name="Line 146">
            <a:extLst>
              <a:ext uri="{FF2B5EF4-FFF2-40B4-BE49-F238E27FC236}">
                <a16:creationId xmlns:a16="http://schemas.microsoft.com/office/drawing/2014/main" id="{AEA75240-35B8-6A16-1C2D-20AB7FCB384B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7368" y="2142045"/>
            <a:ext cx="375783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ko-KR" altLang="en-US" dirty="0"/>
          </a:p>
        </p:txBody>
      </p:sp>
      <p:sp>
        <p:nvSpPr>
          <p:cNvPr id="84" name="Line 146">
            <a:extLst>
              <a:ext uri="{FF2B5EF4-FFF2-40B4-BE49-F238E27FC236}">
                <a16:creationId xmlns:a16="http://schemas.microsoft.com/office/drawing/2014/main" id="{7E4F34FC-4B8D-42BD-335F-64A4E93F8C9B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9907" y="2142045"/>
            <a:ext cx="375783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ko-KR" altLang="en-US" dirty="0"/>
          </a:p>
        </p:txBody>
      </p:sp>
      <p:sp>
        <p:nvSpPr>
          <p:cNvPr id="85" name="Line 146">
            <a:extLst>
              <a:ext uri="{FF2B5EF4-FFF2-40B4-BE49-F238E27FC236}">
                <a16:creationId xmlns:a16="http://schemas.microsoft.com/office/drawing/2014/main" id="{C5101C9D-F5EA-155D-B4B9-F3850119189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4385" y="2700840"/>
            <a:ext cx="375783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ko-KR" altLang="en-US" dirty="0"/>
          </a:p>
        </p:txBody>
      </p:sp>
      <p:sp>
        <p:nvSpPr>
          <p:cNvPr id="87" name="Line 146">
            <a:extLst>
              <a:ext uri="{FF2B5EF4-FFF2-40B4-BE49-F238E27FC236}">
                <a16:creationId xmlns:a16="http://schemas.microsoft.com/office/drawing/2014/main" id="{598A5893-AAFC-8F10-411E-93B657A04A8B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6924" y="2700840"/>
            <a:ext cx="375783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ko-KR" altLang="en-US" dirty="0"/>
          </a:p>
        </p:txBody>
      </p:sp>
      <p:sp>
        <p:nvSpPr>
          <p:cNvPr id="88" name="Line 146">
            <a:extLst>
              <a:ext uri="{FF2B5EF4-FFF2-40B4-BE49-F238E27FC236}">
                <a16:creationId xmlns:a16="http://schemas.microsoft.com/office/drawing/2014/main" id="{D9EDA45B-D09B-6245-1D71-AD6E3E5BA99E}"/>
              </a:ext>
            </a:extLst>
          </p:cNvPr>
          <p:cNvSpPr>
            <a:spLocks noChangeShapeType="1"/>
          </p:cNvSpPr>
          <p:nvPr/>
        </p:nvSpPr>
        <p:spPr bwMode="auto">
          <a:xfrm>
            <a:off x="7110389" y="1637037"/>
            <a:ext cx="375783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ko-KR" altLang="en-US" dirty="0"/>
          </a:p>
        </p:txBody>
      </p:sp>
      <p:grpSp>
        <p:nvGrpSpPr>
          <p:cNvPr id="76" name="그룹 75">
            <a:extLst>
              <a:ext uri="{FF2B5EF4-FFF2-40B4-BE49-F238E27FC236}">
                <a16:creationId xmlns:a16="http://schemas.microsoft.com/office/drawing/2014/main" id="{9C3D1682-4926-8D3F-BAD6-ADDDC89A5C67}"/>
              </a:ext>
            </a:extLst>
          </p:cNvPr>
          <p:cNvGrpSpPr/>
          <p:nvPr/>
        </p:nvGrpSpPr>
        <p:grpSpPr>
          <a:xfrm>
            <a:off x="8504307" y="3358105"/>
            <a:ext cx="895166" cy="545400"/>
            <a:chOff x="9615442" y="2341177"/>
            <a:chExt cx="895166" cy="545400"/>
          </a:xfrm>
        </p:grpSpPr>
        <p:sp>
          <p:nvSpPr>
            <p:cNvPr id="82" name="Rectangle 110">
              <a:extLst>
                <a:ext uri="{FF2B5EF4-FFF2-40B4-BE49-F238E27FC236}">
                  <a16:creationId xmlns:a16="http://schemas.microsoft.com/office/drawing/2014/main" id="{DEBC854D-40A3-43D7-188F-F8F3660E3C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61855" y="2496816"/>
              <a:ext cx="748753" cy="38976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962025" eaLnBrk="0" fontAlgn="base" latinLnBrk="0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1" lang="ko-KR" altLang="en-US" sz="900" dirty="0">
                  <a:latin typeface="Times New Roman" panose="02020603050405020304" pitchFamily="18" charset="0"/>
                  <a:ea typeface="굴림" panose="020B0600000101010101" pitchFamily="50" charset="-127"/>
                </a:rPr>
                <a:t>융합전자반도체</a:t>
              </a:r>
              <a:endParaRPr kumimoji="1" lang="en-US" altLang="ko-KR" sz="900" dirty="0">
                <a:latin typeface="Times New Roman" panose="02020603050405020304" pitchFamily="18" charset="0"/>
                <a:ea typeface="굴림" panose="020B0600000101010101" pitchFamily="50" charset="-127"/>
              </a:endParaRPr>
            </a:p>
            <a:p>
              <a:pPr algn="ctr" defTabSz="962025" eaLnBrk="0" fontAlgn="base" latinLnBrk="0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1" lang="ko-KR" altLang="en-US" sz="900" dirty="0">
                  <a:latin typeface="Times New Roman" panose="02020603050405020304" pitchFamily="18" charset="0"/>
                  <a:ea typeface="굴림" panose="020B0600000101010101" pitchFamily="50" charset="-127"/>
                </a:rPr>
                <a:t>공학종합설계</a:t>
              </a: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16525AD9-7294-250D-438C-BD1C50E07595}"/>
                </a:ext>
              </a:extLst>
            </p:cNvPr>
            <p:cNvSpPr txBox="1"/>
            <p:nvPr/>
          </p:nvSpPr>
          <p:spPr>
            <a:xfrm>
              <a:off x="9615442" y="2341177"/>
              <a:ext cx="543859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16000" indent="-216000">
                <a:buFont typeface="+mj-ea"/>
                <a:buAutoNum type="circleNumDbPlain"/>
              </a:pPr>
              <a:r>
                <a:rPr lang="en-US" altLang="ko-KR" sz="1200" b="1" dirty="0">
                  <a:latin typeface="Arial" pitchFamily="34" charset="0"/>
                  <a:cs typeface="Arial" pitchFamily="34" charset="0"/>
                </a:rPr>
                <a:t> </a:t>
              </a:r>
              <a:endParaRPr lang="ko-KR" altLang="en-US" sz="1200" b="1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49980107"/>
      </p:ext>
    </p:extLst>
  </p:cSld>
  <p:clrMapOvr>
    <a:masterClrMapping/>
  </p:clrMapOvr>
</p:sld>
</file>

<file path=ppt/theme/theme1.xml><?xml version="1.0" encoding="utf-8"?>
<a:theme xmlns:a="http://schemas.openxmlformats.org/drawingml/2006/main" name="반도체소자특론(99)">
  <a:themeElements>
    <a:clrScheme name="반도체소자특론(99)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FF0000"/>
      </a:folHlink>
    </a:clrScheme>
    <a:fontScheme name="반도체소자특론(99)">
      <a:majorFont>
        <a:latin typeface="Times New Roman"/>
        <a:ea typeface="굴림"/>
        <a:cs typeface=""/>
      </a:majorFont>
      <a:minorFont>
        <a:latin typeface="Times New Roman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반도체소자특론(99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반도체소자특론(99)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반도체소자특론(99)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반도체소자특론(99)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반도체소자특론(99)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반도체소자특론(99)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반도체소자특론(99)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반도체소자특론(99)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반도체소자특론(99)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00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34803</TotalTime>
  <Words>210</Words>
  <Application>Microsoft Office PowerPoint</Application>
  <PresentationFormat>와이드스크린</PresentationFormat>
  <Paragraphs>114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굴림</vt:lpstr>
      <vt:lpstr>맑은 고딕</vt:lpstr>
      <vt:lpstr>Arial</vt:lpstr>
      <vt:lpstr>Times New Roman</vt:lpstr>
      <vt:lpstr>반도체소자특론(99)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신형순(전자공학과)</dc:creator>
  <cp:lastModifiedBy>hyungsoon shin</cp:lastModifiedBy>
  <cp:revision>54</cp:revision>
  <cp:lastPrinted>2023-09-13T01:55:59Z</cp:lastPrinted>
  <dcterms:created xsi:type="dcterms:W3CDTF">2021-02-04T14:33:07Z</dcterms:created>
  <dcterms:modified xsi:type="dcterms:W3CDTF">2026-01-02T11:17:57Z</dcterms:modified>
</cp:coreProperties>
</file>